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75" r:id="rId3"/>
    <p:sldId id="257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5" r:id="rId15"/>
    <p:sldId id="295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6" r:id="rId24"/>
    <p:sldId id="300" r:id="rId25"/>
    <p:sldId id="297" r:id="rId26"/>
    <p:sldId id="298" r:id="rId27"/>
    <p:sldId id="299" r:id="rId28"/>
    <p:sldId id="301" r:id="rId29"/>
    <p:sldId id="303" r:id="rId30"/>
    <p:sldId id="304" r:id="rId31"/>
    <p:sldId id="305" r:id="rId32"/>
    <p:sldId id="306" r:id="rId33"/>
    <p:sldId id="302" r:id="rId34"/>
  </p:sldIdLst>
  <p:sldSz cx="12192000" cy="6858000"/>
  <p:notesSz cx="6858000" cy="9979025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9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05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55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88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8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06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81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8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5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5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1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0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10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12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0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3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3" indent="0">
              <a:buNone/>
              <a:defRPr sz="2800"/>
            </a:lvl2pPr>
            <a:lvl3pPr marL="914406" indent="0">
              <a:buNone/>
              <a:defRPr sz="2400"/>
            </a:lvl3pPr>
            <a:lvl4pPr marL="1371609" indent="0">
              <a:buNone/>
              <a:defRPr sz="2000"/>
            </a:lvl4pPr>
            <a:lvl5pPr marL="1828812" indent="0">
              <a:buNone/>
              <a:defRPr sz="2000"/>
            </a:lvl5pPr>
            <a:lvl6pPr marL="2286015" indent="0">
              <a:buNone/>
              <a:defRPr sz="2000"/>
            </a:lvl6pPr>
            <a:lvl7pPr marL="2743218" indent="0">
              <a:buNone/>
              <a:defRPr sz="2000"/>
            </a:lvl7pPr>
            <a:lvl8pPr marL="3200421" indent="0">
              <a:buNone/>
              <a:defRPr sz="2000"/>
            </a:lvl8pPr>
            <a:lvl9pPr marL="3657624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1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51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65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3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7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01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7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3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91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FE479BB-94F0-4343-A688-81F16B481680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F1E3C-78E6-4C99-B5C7-CD9579F8B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77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0F84A-E724-40EB-BD36-4296E95597E6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9D566-15E5-4EEB-904B-F37C16EDA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78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676400"/>
            <a:ext cx="10430493" cy="4303776"/>
          </a:xfrm>
        </p:spPr>
        <p:txBody>
          <a:bodyPr/>
          <a:lstStyle/>
          <a:p>
            <a:pPr algn="ctr"/>
            <a:r>
              <a:rPr lang="ru-RU" dirty="0" smtClean="0"/>
              <a:t>Ярмарка вакансий по трудоустройству для выпускников </a:t>
            </a:r>
            <a:br>
              <a:rPr lang="ru-RU" dirty="0" smtClean="0"/>
            </a:br>
            <a:r>
              <a:rPr lang="ru-RU" dirty="0" smtClean="0"/>
              <a:t>БПОУ ВО «БМК» 2026г.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0" y="118872"/>
            <a:ext cx="1708406" cy="17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7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1" y="1380744"/>
            <a:ext cx="10639646" cy="41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04" y="758953"/>
            <a:ext cx="9190234" cy="511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8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46" y="521208"/>
            <a:ext cx="9214846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4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3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09CA69-432D-45A8-A5D3-15D649D33E4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" r="23197" b="8071"/>
          <a:stretch/>
        </p:blipFill>
        <p:spPr>
          <a:xfrm rot="16200000">
            <a:off x="1965858" y="3946525"/>
            <a:ext cx="1948450" cy="320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DF8D4B-A61E-4E61-A10A-E832C72B8D29}"/>
              </a:ext>
            </a:extLst>
          </p:cNvPr>
          <p:cNvPicPr/>
          <p:nvPr/>
        </p:nvPicPr>
        <p:blipFill>
          <a:blip r:embed="rId3"/>
          <a:stretch/>
        </p:blipFill>
        <p:spPr bwMode="auto">
          <a:xfrm>
            <a:off x="3170801" y="1683135"/>
            <a:ext cx="749894" cy="8289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Блок-схема: сохраненные данные 8">
            <a:extLst>
              <a:ext uri="{FF2B5EF4-FFF2-40B4-BE49-F238E27FC236}">
                <a16:creationId xmlns:a16="http://schemas.microsoft.com/office/drawing/2014/main" id="{C631ED44-C892-4AF4-963F-385A94C0F45D}"/>
              </a:ext>
            </a:extLst>
          </p:cNvPr>
          <p:cNvSpPr/>
          <p:nvPr/>
        </p:nvSpPr>
        <p:spPr>
          <a:xfrm rot="16200000">
            <a:off x="-1583805" y="-1760022"/>
            <a:ext cx="8789455" cy="3265411"/>
          </a:xfrm>
          <a:prstGeom prst="flowChartOnlineStorage">
            <a:avLst/>
          </a:prstGeom>
          <a:solidFill>
            <a:srgbClr val="3647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437" tIns="45218" rIns="90437" bIns="452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14772"/>
            <a:endParaRPr lang="ru-RU" sz="19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BFF9DCC1-4710-4BE2-A996-76AAA503E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245" y="1714032"/>
            <a:ext cx="3331415" cy="250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37" tIns="45218" rIns="90437" bIns="45218" numCol="1" anchor="ctr" anchorCtr="0" compatLnSpc="1">
            <a:prstTxWarp prst="textNoShape">
              <a:avLst/>
            </a:prstTxWarp>
          </a:bodyPr>
          <a:lstStyle/>
          <a:p>
            <a:pPr algn="ctr"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82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БЮДЖЕТНОЕ УЧРЕЖДЕНИЕ ЗДРАВООХРАНЕНИЯ ВОРОНЕЖСКОЙ ОБЛАСТИ </a:t>
            </a:r>
            <a:r>
              <a:rPr lang="ru-RU" altLang="ru-RU" sz="1582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582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ВОРОНЕЖСКАЯ ГОРОДСКАЯ ПОЛИКЛИНИКА №22</a:t>
            </a:r>
            <a:endParaRPr lang="ru-RU" altLang="ru-RU" sz="277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B6C987D-662D-4B5B-895D-F276AF1516BC}"/>
              </a:ext>
            </a:extLst>
          </p:cNvPr>
          <p:cNvGrpSpPr/>
          <p:nvPr/>
        </p:nvGrpSpPr>
        <p:grpSpPr>
          <a:xfrm>
            <a:off x="1262531" y="235889"/>
            <a:ext cx="1192055" cy="1269400"/>
            <a:chOff x="-1918469" y="-1731367"/>
            <a:chExt cx="1433997" cy="1165550"/>
          </a:xfrm>
        </p:grpSpPr>
        <p:sp>
          <p:nvSpPr>
            <p:cNvPr id="7" name="CustomShape 2">
              <a:extLst>
                <a:ext uri="{FF2B5EF4-FFF2-40B4-BE49-F238E27FC236}">
                  <a16:creationId xmlns:a16="http://schemas.microsoft.com/office/drawing/2014/main" id="{C1A98175-E3F4-4E99-B85E-D4194871F20E}"/>
                </a:ext>
              </a:extLst>
            </p:cNvPr>
            <p:cNvSpPr/>
            <p:nvPr/>
          </p:nvSpPr>
          <p:spPr>
            <a:xfrm>
              <a:off x="-1918469" y="-1183857"/>
              <a:ext cx="1433997" cy="6180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80785" tIns="40392" rIns="80785" bIns="40392">
              <a:noAutofit/>
            </a:bodyPr>
            <a:lstStyle/>
            <a:p>
              <a:pPr algn="ctr" defTabSz="414772"/>
              <a:r>
                <a:rPr lang="ru-RU" sz="1582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Arial" panose="020B0604020202020204" pitchFamily="34" charset="0"/>
                  <a:cs typeface="Times New Roman" panose="02020603050405020304" pitchFamily="18" charset="0"/>
                </a:rPr>
                <a:t>Служба</a:t>
              </a:r>
              <a:endParaRPr lang="ru-RU" sz="1088" kern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 defTabSz="414772"/>
              <a:r>
                <a:rPr lang="ru-RU" sz="1582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Arial" panose="020B0604020202020204" pitchFamily="34" charset="0"/>
                  <a:cs typeface="Times New Roman" panose="02020603050405020304" pitchFamily="18" charset="0"/>
                </a:rPr>
                <a:t>здоровья</a:t>
              </a:r>
              <a:endParaRPr lang="ru-RU" sz="1088" kern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2F28AD14-E3CA-4D47-B39E-DFEBC5FC284D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-1600513" y="-1731367"/>
              <a:ext cx="703286" cy="56103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7278300-38AD-4FD3-8B84-D77E3426A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78908" y="40376"/>
            <a:ext cx="832074" cy="816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CustomShape 2">
            <a:extLst>
              <a:ext uri="{FF2B5EF4-FFF2-40B4-BE49-F238E27FC236}">
                <a16:creationId xmlns:a16="http://schemas.microsoft.com/office/drawing/2014/main" id="{173D5084-6D8B-4234-A1A9-9407709A886A}"/>
              </a:ext>
            </a:extLst>
          </p:cNvPr>
          <p:cNvSpPr/>
          <p:nvPr/>
        </p:nvSpPr>
        <p:spPr>
          <a:xfrm>
            <a:off x="2369758" y="807112"/>
            <a:ext cx="2250373" cy="673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0785" tIns="40392" rIns="80785" bIns="40392">
            <a:noAutofit/>
          </a:bodyPr>
          <a:lstStyle/>
          <a:p>
            <a:pPr algn="ctr" defTabSz="414772"/>
            <a:r>
              <a:rPr lang="ru-RU" sz="1582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Министерство здравоохранения Воронежской области</a:t>
            </a:r>
            <a:endParaRPr lang="ru-RU" sz="1088" kern="1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7">
            <a:extLst>
              <a:ext uri="{FF2B5EF4-FFF2-40B4-BE49-F238E27FC236}">
                <a16:creationId xmlns:a16="http://schemas.microsoft.com/office/drawing/2014/main" id="{A1503056-BCE7-4400-AC5C-31C32EFD2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646" y="448399"/>
            <a:ext cx="3265411" cy="117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37" tIns="45218" rIns="90437" bIns="45218" numCol="1" anchor="ctr" anchorCtr="0" compatLnSpc="1">
            <a:prstTxWarp prst="textNoShape">
              <a:avLst/>
            </a:prstTxWarp>
          </a:bodyPr>
          <a:lstStyle/>
          <a:p>
            <a:pPr algn="ctr"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78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БУЗ ВО «ВОРОНЕЖСКАЯ ГОРОДСКАЯ ПОЛИКЛИНИКА №22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95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95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ru-RU" sz="195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F2B5E55F-BFD5-4E93-9DE3-45ED67710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9" r="6889"/>
          <a:stretch/>
        </p:blipFill>
        <p:spPr bwMode="auto">
          <a:xfrm>
            <a:off x="4585599" y="4901818"/>
            <a:ext cx="1746317" cy="1507989"/>
          </a:xfrm>
          <a:prstGeom prst="ellipse">
            <a:avLst/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4D243CAB-024D-4338-95C0-20F12DBA0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4" r="-1229" b="27779"/>
          <a:stretch/>
        </p:blipFill>
        <p:spPr bwMode="auto">
          <a:xfrm>
            <a:off x="5948786" y="4491180"/>
            <a:ext cx="1564392" cy="1246614"/>
          </a:xfrm>
          <a:prstGeom prst="ellipse">
            <a:avLst/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D391BA4C-776C-44B3-B562-D0DF1A618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025" y="5220490"/>
            <a:ext cx="1861969" cy="1519692"/>
          </a:xfrm>
          <a:prstGeom prst="ellipse">
            <a:avLst/>
          </a:prstGeom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Прямоугольник 7">
            <a:extLst>
              <a:ext uri="{FF2B5EF4-FFF2-40B4-BE49-F238E27FC236}">
                <a16:creationId xmlns:a16="http://schemas.microsoft.com/office/drawing/2014/main" id="{095B7CC4-F624-4697-AFF8-ED9D84C0B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4075" y="336152"/>
            <a:ext cx="3331415" cy="79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37" tIns="45218" rIns="90437" bIns="45218" numCol="1" anchor="ctr" anchorCtr="0" compatLnSpc="1">
            <a:prstTxWarp prst="textNoShape">
              <a:avLst/>
            </a:prstTxWarp>
          </a:bodyPr>
          <a:lstStyle/>
          <a:p>
            <a:pPr algn="ctr"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770" b="1" dirty="0">
                <a:solidFill>
                  <a:srgbClr val="36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ВАКАНСИИ</a:t>
            </a:r>
            <a:r>
              <a:rPr lang="en-US" altLang="ru-RU" sz="2770" b="1" dirty="0">
                <a:solidFill>
                  <a:srgbClr val="36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:</a:t>
            </a:r>
            <a:endParaRPr lang="ru-RU" altLang="ru-RU" sz="2770" b="1" dirty="0">
              <a:solidFill>
                <a:srgbClr val="36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endParaRPr>
          </a:p>
          <a:p>
            <a:pPr algn="ctr" defTabSz="41477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978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endParaRPr>
          </a:p>
          <a:p>
            <a:pPr defTabSz="4147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 	</a:t>
            </a:r>
            <a:endParaRPr lang="ru-RU" altLang="ru-RU" sz="1978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13BA553B-A9CD-4BCB-85C4-62D00153F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778" y="4785830"/>
            <a:ext cx="1941320" cy="190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B78A547-9CA0-46A5-9552-A7BFA26BED2C}"/>
              </a:ext>
            </a:extLst>
          </p:cNvPr>
          <p:cNvSpPr txBox="1"/>
          <p:nvPr/>
        </p:nvSpPr>
        <p:spPr>
          <a:xfrm>
            <a:off x="7121701" y="2302292"/>
            <a:ext cx="5027439" cy="548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147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Акушерка – </a:t>
            </a:r>
            <a:r>
              <a:rPr lang="ru-RU" altLang="ru-RU" sz="1978" b="1" dirty="0">
                <a:solidFill>
                  <a:srgbClr val="36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3F3E22-9A84-49F5-87E5-DEC1172F15E4}"/>
              </a:ext>
            </a:extLst>
          </p:cNvPr>
          <p:cNvSpPr txBox="1"/>
          <p:nvPr/>
        </p:nvSpPr>
        <p:spPr>
          <a:xfrm>
            <a:off x="8851406" y="1197200"/>
            <a:ext cx="2439395" cy="701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Заведующий ФАП-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фельдшер</a:t>
            </a:r>
            <a:r>
              <a:rPr lang="en-US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– </a:t>
            </a:r>
            <a:r>
              <a:rPr lang="ru-RU" altLang="ru-RU" sz="1978" b="1" dirty="0">
                <a:solidFill>
                  <a:srgbClr val="36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B53224-D281-4095-A279-CC9A45F8DA2F}"/>
              </a:ext>
            </a:extLst>
          </p:cNvPr>
          <p:cNvSpPr txBox="1"/>
          <p:nvPr/>
        </p:nvSpPr>
        <p:spPr>
          <a:xfrm>
            <a:off x="8851407" y="3444817"/>
            <a:ext cx="3063385" cy="1005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Медицинский лабораторный 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78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техник – </a:t>
            </a:r>
            <a:r>
              <a:rPr lang="ru-RU" altLang="ru-RU" sz="1978" b="1" dirty="0">
                <a:solidFill>
                  <a:srgbClr val="36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4AE3AD-5A6E-497F-B89E-B4AA78AEE1DA}"/>
              </a:ext>
            </a:extLst>
          </p:cNvPr>
          <p:cNvSpPr txBox="1"/>
          <p:nvPr/>
        </p:nvSpPr>
        <p:spPr>
          <a:xfrm>
            <a:off x="4537187" y="1022539"/>
            <a:ext cx="34768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Включает в себя</a:t>
            </a:r>
            <a:r>
              <a:rPr lang="en-US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2 подразделения: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мкр. Никольское 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(ул. Глинки, д.34)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мкр. Масловка 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(ул. Полякова, д.21а)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ru-RU" sz="195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А также 3 фельдшерско-акушерских пункта: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мкр. Семилукские выселки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мкр. Таврово </a:t>
            </a:r>
          </a:p>
          <a:p>
            <a:pPr defTabSz="41477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95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Arial" panose="020B0604020202020204" pitchFamily="34" charset="0"/>
                <a:cs typeface="Times New Roman" panose="02020603050405020304" pitchFamily="18" charset="0"/>
              </a:rPr>
              <a:t>мкр. Буденный</a:t>
            </a:r>
          </a:p>
        </p:txBody>
      </p:sp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0E1864D3-8A82-48F8-9403-9606090EE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186" y="2188554"/>
            <a:ext cx="799522" cy="7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6F9849-E42E-4D3B-83F3-9E5A3C3859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4027" y="1235270"/>
            <a:ext cx="536277" cy="6040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8EC6B13-9ACE-4645-A40D-6A6735FD65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1628" y="3446924"/>
            <a:ext cx="996990" cy="99699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86F63BE-B7B8-4B80-8D23-C672BA93A02B}"/>
              </a:ext>
            </a:extLst>
          </p:cNvPr>
          <p:cNvSpPr txBox="1"/>
          <p:nvPr/>
        </p:nvSpPr>
        <p:spPr>
          <a:xfrm>
            <a:off x="8851406" y="1809378"/>
            <a:ext cx="2705938" cy="315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54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52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з/п 39200 – 40758 р.</a:t>
            </a:r>
            <a:endParaRPr lang="ru-RU" altLang="ru-RU" sz="1452" b="1" dirty="0">
              <a:solidFill>
                <a:srgbClr val="36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D1FD55-8804-4731-ABCB-759132A95536}"/>
              </a:ext>
            </a:extLst>
          </p:cNvPr>
          <p:cNvSpPr txBox="1"/>
          <p:nvPr/>
        </p:nvSpPr>
        <p:spPr>
          <a:xfrm>
            <a:off x="8851406" y="2875637"/>
            <a:ext cx="2705938" cy="315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54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52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з/п 27093 – 40758 р.</a:t>
            </a:r>
            <a:endParaRPr lang="ru-RU" altLang="ru-RU" sz="1452" b="1" dirty="0">
              <a:solidFill>
                <a:srgbClr val="36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39F3F3-CB3C-4A08-99FA-B9FF1E5E86C9}"/>
              </a:ext>
            </a:extLst>
          </p:cNvPr>
          <p:cNvSpPr txBox="1"/>
          <p:nvPr/>
        </p:nvSpPr>
        <p:spPr>
          <a:xfrm>
            <a:off x="8851405" y="4396513"/>
            <a:ext cx="2705938" cy="315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54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52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Times New Roman" panose="02020603050405020304" pitchFamily="18" charset="0"/>
              </a:rPr>
              <a:t>з/п 27093 – 40758 р.</a:t>
            </a:r>
            <a:endParaRPr lang="ru-RU" altLang="ru-RU" sz="1452" b="1" dirty="0">
              <a:solidFill>
                <a:srgbClr val="36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25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89" y="1316736"/>
            <a:ext cx="10782582" cy="47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2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0"/>
            <a:ext cx="73829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5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41" y="0"/>
            <a:ext cx="96969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6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56" y="722376"/>
            <a:ext cx="8269810" cy="53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6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79" y="1197864"/>
            <a:ext cx="10194729" cy="467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4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0" y="690615"/>
            <a:ext cx="5700002" cy="59387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36" y="690614"/>
            <a:ext cx="5215673" cy="5938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6776" y="182880"/>
            <a:ext cx="894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Потребность в трудоустройстве больниц и поликлиник г. Воронеж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6412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3584" y="118872"/>
            <a:ext cx="10081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Потребность в трудоустройстве районных больниц Воронежской области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1237560"/>
            <a:ext cx="7388351" cy="48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0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138" y="0"/>
            <a:ext cx="4905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81" y="1395666"/>
            <a:ext cx="9695238" cy="4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9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45" y="1435608"/>
            <a:ext cx="7904696" cy="416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660" y="745236"/>
            <a:ext cx="6964680" cy="53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8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79" y="920496"/>
            <a:ext cx="7411163" cy="53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0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929" y="0"/>
            <a:ext cx="675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404" y="1463041"/>
            <a:ext cx="8980796" cy="392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0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272" y="1755648"/>
            <a:ext cx="8838819" cy="372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9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" y="219075"/>
            <a:ext cx="10220325" cy="64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8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6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7" y="681037"/>
            <a:ext cx="9839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66" y="430149"/>
            <a:ext cx="7328726" cy="60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401" y="1"/>
            <a:ext cx="9143999" cy="6857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object 3"/>
          <p:cNvSpPr txBox="1"/>
          <p:nvPr/>
        </p:nvSpPr>
        <p:spPr>
          <a:xfrm>
            <a:off x="3635756" y="5779008"/>
            <a:ext cx="7029958" cy="961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 smtClean="0">
                <a:solidFill>
                  <a:schemeClr val="bg1"/>
                </a:solidFill>
                <a:latin typeface="Verdana"/>
                <a:cs typeface="Verdana"/>
              </a:rPr>
              <a:t>Контакты ответственного за трудоустройство: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 smtClean="0">
                <a:solidFill>
                  <a:schemeClr val="bg1"/>
                </a:solidFill>
                <a:latin typeface="Verdana"/>
                <a:cs typeface="Verdana"/>
              </a:rPr>
              <a:t>Романцова Людмила Михайловна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 smtClean="0">
                <a:solidFill>
                  <a:schemeClr val="bg1"/>
                </a:solidFill>
                <a:latin typeface="Verdana"/>
                <a:cs typeface="Verdana"/>
              </a:rPr>
              <a:t>8(980)242-54-62</a:t>
            </a:r>
            <a:endParaRPr lang="ru-RU" sz="2000" b="1" spc="-5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98817" y="437626"/>
            <a:ext cx="992695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1145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71750" indent="-2857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3028950" indent="-2857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86150" indent="-2857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943350" indent="-2857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defTabSz="30861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35880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069" y="0"/>
            <a:ext cx="9765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5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50" y="0"/>
            <a:ext cx="558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2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95" y="138524"/>
            <a:ext cx="10323809" cy="6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0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" y="544068"/>
            <a:ext cx="10561320" cy="57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3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872" y="0"/>
            <a:ext cx="48502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5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5" y="853509"/>
            <a:ext cx="9252166" cy="516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3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144</Words>
  <Application>Microsoft Office PowerPoint</Application>
  <PresentationFormat>Широкоэкранный</PresentationFormat>
  <Paragraphs>34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Century Gothic</vt:lpstr>
      <vt:lpstr>Times New Roman</vt:lpstr>
      <vt:lpstr>Trebuchet MS</vt:lpstr>
      <vt:lpstr>Verdana</vt:lpstr>
      <vt:lpstr>Wingdings 3</vt:lpstr>
      <vt:lpstr>Ион</vt:lpstr>
      <vt:lpstr>Office 2013 - 2022 Theme</vt:lpstr>
      <vt:lpstr>Ярмарка вакансий по трудоустройству для выпускников  БПОУ ВО «БМК» 2026г.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Ярмарка вакансий по трудоустройству для выпускников  БПОУ ВО «БМК»</dc:title>
  <dc:creator>1</dc:creator>
  <cp:lastModifiedBy>1</cp:lastModifiedBy>
  <cp:revision>27</cp:revision>
  <cp:lastPrinted>2026-02-26T06:07:05Z</cp:lastPrinted>
  <dcterms:created xsi:type="dcterms:W3CDTF">2024-02-19T12:51:15Z</dcterms:created>
  <dcterms:modified xsi:type="dcterms:W3CDTF">2026-02-26T06:07:12Z</dcterms:modified>
</cp:coreProperties>
</file>